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68" r:id="rId1"/>
  </p:sldMasterIdLst>
  <p:notesMasterIdLst>
    <p:notesMasterId r:id="rId15"/>
  </p:notesMasterIdLst>
  <p:sldIdLst>
    <p:sldId id="256" r:id="rId2"/>
    <p:sldId id="272" r:id="rId3"/>
    <p:sldId id="283" r:id="rId4"/>
    <p:sldId id="284" r:id="rId5"/>
    <p:sldId id="277" r:id="rId6"/>
    <p:sldId id="286" r:id="rId7"/>
    <p:sldId id="281" r:id="rId8"/>
    <p:sldId id="285" r:id="rId9"/>
    <p:sldId id="287" r:id="rId10"/>
    <p:sldId id="288" r:id="rId11"/>
    <p:sldId id="280" r:id="rId12"/>
    <p:sldId id="274" r:id="rId13"/>
    <p:sldId id="28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460" autoAdjust="0"/>
  </p:normalViewPr>
  <p:slideViewPr>
    <p:cSldViewPr>
      <p:cViewPr varScale="1">
        <p:scale>
          <a:sx n="68" d="100"/>
          <a:sy n="68" d="100"/>
        </p:scale>
        <p:origin x="-144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8A91C2-8C77-4871-AAD3-7A076D01616D}" type="datetimeFigureOut">
              <a:rPr lang="en-US" smtClean="0"/>
              <a:t>8/14/2019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D6D049-B3F1-41B2-84B0-065E9110F44D}" type="slidenum">
              <a:rPr lang="en-US" smtClean="0"/>
              <a:t>‹#›</a:t>
            </a:fld>
            <a:endParaRPr lang="en-US"/>
          </a:p>
        </p:txBody>
      </p:sp>
    </p:spTree>
    <p:extLst>
      <p:ext uri="{BB962C8B-B14F-4D97-AF65-F5344CB8AC3E}">
        <p14:creationId xmlns:p14="http://schemas.microsoft.com/office/powerpoint/2010/main" val="3970015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Workers today face various challenges in the workplace due to transformation that has forced them to work in different settings that they ever expected.  People can now work at the </a:t>
            </a:r>
            <a:r>
              <a:rPr lang="en-US" dirty="0" err="1" smtClean="0"/>
              <a:t>comfortof</a:t>
            </a:r>
            <a:r>
              <a:rPr lang="en-US" dirty="0" smtClean="0"/>
              <a:t> their homes using computers and other technologies. Technology offers opportunities for people to find more jobs while at the same time it reduces jobs for people. for instance, robots and automation technologies  reduce the number of workers required to do manual jobs. On the other hand, various jobs are generated for people since the machines work </a:t>
            </a:r>
            <a:r>
              <a:rPr lang="en-US" dirty="0" err="1" smtClean="0"/>
              <a:t>ijn</a:t>
            </a:r>
            <a:r>
              <a:rPr lang="en-US" dirty="0" smtClean="0"/>
              <a:t> collaboration with humans. The </a:t>
            </a:r>
            <a:r>
              <a:rPr lang="en-US" dirty="0" err="1" smtClean="0"/>
              <a:t>digita</a:t>
            </a:r>
            <a:r>
              <a:rPr lang="en-US" dirty="0" smtClean="0"/>
              <a:t> era poses great threats and challenges for workers which increases </a:t>
            </a:r>
            <a:r>
              <a:rPr lang="en-US" dirty="0" err="1" smtClean="0"/>
              <a:t>anxienty</a:t>
            </a:r>
            <a:r>
              <a:rPr lang="en-US" dirty="0" smtClean="0"/>
              <a:t>. It is vital for workers to prepare to handle the challenges and opportunities that technology presents.</a:t>
            </a:r>
            <a:endParaRPr lang="en-US" dirty="0"/>
          </a:p>
        </p:txBody>
      </p:sp>
      <p:sp>
        <p:nvSpPr>
          <p:cNvPr id="4" name="Slide Number Placeholder 3"/>
          <p:cNvSpPr>
            <a:spLocks noGrp="1"/>
          </p:cNvSpPr>
          <p:nvPr>
            <p:ph type="sldNum" sz="quarter" idx="10"/>
          </p:nvPr>
        </p:nvSpPr>
        <p:spPr/>
        <p:txBody>
          <a:bodyPr/>
          <a:lstStyle/>
          <a:p>
            <a:fld id="{0AD6D049-B3F1-41B2-84B0-065E9110F44D}" type="slidenum">
              <a:rPr lang="en-US" smtClean="0"/>
              <a:t>2</a:t>
            </a:fld>
            <a:endParaRPr lang="en-US"/>
          </a:p>
        </p:txBody>
      </p:sp>
    </p:spTree>
    <p:extLst>
      <p:ext uri="{BB962C8B-B14F-4D97-AF65-F5344CB8AC3E}">
        <p14:creationId xmlns:p14="http://schemas.microsoft.com/office/powerpoint/2010/main" val="572135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Workplace structures are changing from employees desiring to go up the corporate ladder to people desiring to gain new skills and work on different roles and therefore expand their opportunities for growth. It is now becoming important for employees to gain transferable skills that can be used in working in different jobs. Careers paths are now following a zigzag pattern rather than a straight path. The lattice model allows employees to find new experiences, new skills and networks.  People who desire to remain relevant need to have transferable skills to be able to work for different companies and in different roles to remain competitive.</a:t>
            </a:r>
            <a:endParaRPr lang="en-US" dirty="0"/>
          </a:p>
        </p:txBody>
      </p:sp>
      <p:sp>
        <p:nvSpPr>
          <p:cNvPr id="4" name="Slide Number Placeholder 3"/>
          <p:cNvSpPr>
            <a:spLocks noGrp="1"/>
          </p:cNvSpPr>
          <p:nvPr>
            <p:ph type="sldNum" sz="quarter" idx="10"/>
          </p:nvPr>
        </p:nvSpPr>
        <p:spPr/>
        <p:txBody>
          <a:bodyPr/>
          <a:lstStyle/>
          <a:p>
            <a:fld id="{0AD6D049-B3F1-41B2-84B0-065E9110F44D}" type="slidenum">
              <a:rPr lang="en-US" smtClean="0"/>
              <a:t>3</a:t>
            </a:fld>
            <a:endParaRPr lang="en-US"/>
          </a:p>
        </p:txBody>
      </p:sp>
    </p:spTree>
    <p:extLst>
      <p:ext uri="{BB962C8B-B14F-4D97-AF65-F5344CB8AC3E}">
        <p14:creationId xmlns:p14="http://schemas.microsoft.com/office/powerpoint/2010/main" val="3621613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Technology presents new opportunities to young people in developing countries.  </a:t>
            </a:r>
            <a:r>
              <a:rPr lang="en-US" dirty="0" smtClean="0"/>
              <a:t>Young </a:t>
            </a:r>
            <a:r>
              <a:rPr lang="en-US" dirty="0" smtClean="0"/>
              <a:t>people can work for freelance companies online and earn their money and this helps to change their lives since their economies are poor and it is difficult to find </a:t>
            </a:r>
            <a:r>
              <a:rPr lang="en-US" dirty="0" smtClean="0"/>
              <a:t>jobs (Fox, and Connor, 2015).</a:t>
            </a:r>
          </a:p>
          <a:p>
            <a:r>
              <a:rPr lang="en-US" dirty="0" smtClean="0"/>
              <a:t>.  </a:t>
            </a:r>
            <a:r>
              <a:rPr lang="en-US" dirty="0" smtClean="0"/>
              <a:t>Young people can now achieve their academic goals as they can sponsor their education. Digital age and economy has allowed many people to participate in money generating activities and small jobs that could have otherwise been impossible without technology.  A person can hold more than one job or role and this means that there is a high probability of earning more.</a:t>
            </a:r>
            <a:endParaRPr lang="en-US" dirty="0"/>
          </a:p>
        </p:txBody>
      </p:sp>
      <p:sp>
        <p:nvSpPr>
          <p:cNvPr id="4" name="Slide Number Placeholder 3"/>
          <p:cNvSpPr>
            <a:spLocks noGrp="1"/>
          </p:cNvSpPr>
          <p:nvPr>
            <p:ph type="sldNum" sz="quarter" idx="10"/>
          </p:nvPr>
        </p:nvSpPr>
        <p:spPr/>
        <p:txBody>
          <a:bodyPr/>
          <a:lstStyle/>
          <a:p>
            <a:fld id="{0AD6D049-B3F1-41B2-84B0-065E9110F44D}" type="slidenum">
              <a:rPr lang="en-US" smtClean="0"/>
              <a:t>4</a:t>
            </a:fld>
            <a:endParaRPr lang="en-US"/>
          </a:p>
        </p:txBody>
      </p:sp>
    </p:spTree>
    <p:extLst>
      <p:ext uri="{BB962C8B-B14F-4D97-AF65-F5344CB8AC3E}">
        <p14:creationId xmlns:p14="http://schemas.microsoft.com/office/powerpoint/2010/main" val="221695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There are many challenges that I might face when trying to secure my dream job.  There is a decline in wages </a:t>
            </a:r>
            <a:r>
              <a:rPr lang="en-US" baseline="0" dirty="0" err="1" smtClean="0"/>
              <a:t>globall</a:t>
            </a:r>
            <a:r>
              <a:rPr lang="en-US" baseline="0" dirty="0" smtClean="0"/>
              <a:t> and this has been contributed by the presence of a global workforce especially </a:t>
            </a:r>
            <a:r>
              <a:rPr lang="en-US" baseline="0" dirty="0" err="1" smtClean="0"/>
              <a:t>thiose</a:t>
            </a:r>
            <a:r>
              <a:rPr lang="en-US" baseline="0" dirty="0" smtClean="0"/>
              <a:t> from </a:t>
            </a:r>
            <a:r>
              <a:rPr lang="en-US" baseline="0" dirty="0" err="1" smtClean="0"/>
              <a:t>poorb</a:t>
            </a:r>
            <a:r>
              <a:rPr lang="en-US" baseline="0" dirty="0" smtClean="0"/>
              <a:t> countries whose cost of living is low.  low wages could means that someone would have to find various jobs in order to live well.  Workers in developed countries may find it hard to survive based on the wages offered I n the market compared to the cost of living. Inequality is likely to widen as the rich get richer while the poor get poorer.  In the digital era employees are denied basic employment rights such as paid sick leave  and job protection.</a:t>
            </a:r>
          </a:p>
        </p:txBody>
      </p:sp>
      <p:sp>
        <p:nvSpPr>
          <p:cNvPr id="4" name="Slide Number Placeholder 3"/>
          <p:cNvSpPr>
            <a:spLocks noGrp="1"/>
          </p:cNvSpPr>
          <p:nvPr>
            <p:ph type="sldNum" sz="quarter" idx="10"/>
          </p:nvPr>
        </p:nvSpPr>
        <p:spPr/>
        <p:txBody>
          <a:bodyPr/>
          <a:lstStyle/>
          <a:p>
            <a:fld id="{0AD6D049-B3F1-41B2-84B0-065E9110F44D}" type="slidenum">
              <a:rPr lang="en-US" smtClean="0"/>
              <a:t>5</a:t>
            </a:fld>
            <a:endParaRPr lang="en-US"/>
          </a:p>
        </p:txBody>
      </p:sp>
    </p:spTree>
    <p:extLst>
      <p:ext uri="{BB962C8B-B14F-4D97-AF65-F5344CB8AC3E}">
        <p14:creationId xmlns:p14="http://schemas.microsoft.com/office/powerpoint/2010/main" val="4139541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3"/>
              <a:buChar char=""/>
              <a:tabLst/>
              <a:defRPr/>
            </a:pPr>
            <a:r>
              <a:rPr lang="en-US" dirty="0" smtClean="0"/>
              <a:t>Employees in the future will be faced by many issues such as the loss of work due to robots and artificial intelligence. Further, they will work in  an environment that promote inequality where the rich will get richer  and the poor get poorer due to excessive competition among workers for jobs</a:t>
            </a:r>
            <a:r>
              <a:rPr kumimoji="0" lang="en-US" sz="25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(Fox and Connor, 2015)</a:t>
            </a:r>
            <a:r>
              <a:rPr lang="en-US" dirty="0" smtClean="0"/>
              <a:t>.  Workers will also do their work in unregulated environments where they will face hardships such as low wages.  Further, workers will have </a:t>
            </a:r>
            <a:r>
              <a:rPr lang="en-US" dirty="0" err="1" smtClean="0"/>
              <a:t>proivacy</a:t>
            </a:r>
            <a:r>
              <a:rPr lang="en-US" dirty="0" smtClean="0"/>
              <a:t> issues due to monitoring that occurs in the workplace with companies desiring workers to improve their productivity and </a:t>
            </a:r>
            <a:r>
              <a:rPr lang="en-US" dirty="0" err="1" smtClean="0"/>
              <a:t>effeciency</a:t>
            </a:r>
            <a:r>
              <a:rPr lang="en-US" dirty="0" smtClean="0"/>
              <a:t>.  The aging workforce will continue to work in spite of their age due to the use of technology which will further reduce the number of jobs available for young people.</a:t>
            </a:r>
            <a:endParaRPr lang="en-US" dirty="0"/>
          </a:p>
        </p:txBody>
      </p:sp>
      <p:sp>
        <p:nvSpPr>
          <p:cNvPr id="4" name="Slide Number Placeholder 3"/>
          <p:cNvSpPr>
            <a:spLocks noGrp="1"/>
          </p:cNvSpPr>
          <p:nvPr>
            <p:ph type="sldNum" sz="quarter" idx="10"/>
          </p:nvPr>
        </p:nvSpPr>
        <p:spPr/>
        <p:txBody>
          <a:bodyPr/>
          <a:lstStyle/>
          <a:p>
            <a:fld id="{0AD6D049-B3F1-41B2-84B0-065E9110F44D}" type="slidenum">
              <a:rPr lang="en-US" smtClean="0"/>
              <a:t>6</a:t>
            </a:fld>
            <a:endParaRPr lang="en-US"/>
          </a:p>
        </p:txBody>
      </p:sp>
    </p:spTree>
    <p:extLst>
      <p:ext uri="{BB962C8B-B14F-4D97-AF65-F5344CB8AC3E}">
        <p14:creationId xmlns:p14="http://schemas.microsoft.com/office/powerpoint/2010/main" val="354966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As a young person desiring to work in a good company and a nice job, it will be important for me to focus on building my skills, knowledge and experience so as to be competent in the work environment. Education will be important even in the future as it will sharpen the mind to think differently.  I will also be innovative and creative so as to come up with ideas that change the lives of people. I will also focus of delivering services to people since some services cannot be replaced by machines. Becoming an entrepreneur is also an option since it has the change of generating massive incomes compared to being an employee.</a:t>
            </a:r>
            <a:endParaRPr lang="en-US" dirty="0"/>
          </a:p>
        </p:txBody>
      </p:sp>
      <p:sp>
        <p:nvSpPr>
          <p:cNvPr id="4" name="Slide Number Placeholder 3"/>
          <p:cNvSpPr>
            <a:spLocks noGrp="1"/>
          </p:cNvSpPr>
          <p:nvPr>
            <p:ph type="sldNum" sz="quarter" idx="10"/>
          </p:nvPr>
        </p:nvSpPr>
        <p:spPr/>
        <p:txBody>
          <a:bodyPr/>
          <a:lstStyle/>
          <a:p>
            <a:fld id="{0AD6D049-B3F1-41B2-84B0-065E9110F44D}" type="slidenum">
              <a:rPr lang="en-US" smtClean="0"/>
              <a:t>7</a:t>
            </a:fld>
            <a:endParaRPr lang="en-US"/>
          </a:p>
        </p:txBody>
      </p:sp>
    </p:spTree>
    <p:extLst>
      <p:ext uri="{BB962C8B-B14F-4D97-AF65-F5344CB8AC3E}">
        <p14:creationId xmlns:p14="http://schemas.microsoft.com/office/powerpoint/2010/main" val="1800567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Due to automation and presence of many competing workers being paid low wages, the consumer will benefit by paying less for the goods or service they receive.  Further, employees used to performing manual labor will rest since all this work can be done by roots. Companies will benefit as they will reduce the cost of operation and increase productivity.  Workers will also enjoy a flexible work environment by working from home or other location as long as they complete their tasks. The digital era also makes it possible for employees all over the world to work for global companies which helps boost their earnings and change their lives.</a:t>
            </a:r>
            <a:endParaRPr lang="en-US" dirty="0"/>
          </a:p>
        </p:txBody>
      </p:sp>
      <p:sp>
        <p:nvSpPr>
          <p:cNvPr id="4" name="Slide Number Placeholder 3"/>
          <p:cNvSpPr>
            <a:spLocks noGrp="1"/>
          </p:cNvSpPr>
          <p:nvPr>
            <p:ph type="sldNum" sz="quarter" idx="10"/>
          </p:nvPr>
        </p:nvSpPr>
        <p:spPr/>
        <p:txBody>
          <a:bodyPr/>
          <a:lstStyle/>
          <a:p>
            <a:fld id="{0AD6D049-B3F1-41B2-84B0-065E9110F44D}" type="slidenum">
              <a:rPr lang="en-US" smtClean="0"/>
              <a:t>8</a:t>
            </a:fld>
            <a:endParaRPr lang="en-US"/>
          </a:p>
        </p:txBody>
      </p:sp>
    </p:spTree>
    <p:extLst>
      <p:ext uri="{BB962C8B-B14F-4D97-AF65-F5344CB8AC3E}">
        <p14:creationId xmlns:p14="http://schemas.microsoft.com/office/powerpoint/2010/main" val="2701819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Computers and machines though they are continuously developed will never exceed the capability of humans to think and act according to demand. In this digital era, what workers can do is to use their minds to come up with transformative ideas that can help change their lives. In future, machines will not be able to handle patients with empathy and understanding. Service industries will require people t0o provide the services. The human brain can be used for purposes that machines cannot reach. Creativity and innovation will be the role of the human brain.  People will also be required to work in the hospitality industry, communication, entertainment and other areas that require the human presence.</a:t>
            </a:r>
            <a:endParaRPr lang="en-US" dirty="0"/>
          </a:p>
        </p:txBody>
      </p:sp>
      <p:sp>
        <p:nvSpPr>
          <p:cNvPr id="4" name="Slide Number Placeholder 3"/>
          <p:cNvSpPr>
            <a:spLocks noGrp="1"/>
          </p:cNvSpPr>
          <p:nvPr>
            <p:ph type="sldNum" sz="quarter" idx="10"/>
          </p:nvPr>
        </p:nvSpPr>
        <p:spPr/>
        <p:txBody>
          <a:bodyPr/>
          <a:lstStyle/>
          <a:p>
            <a:fld id="{0AD6D049-B3F1-41B2-84B0-065E9110F44D}" type="slidenum">
              <a:rPr lang="en-US" smtClean="0"/>
              <a:t>9</a:t>
            </a:fld>
            <a:endParaRPr lang="en-US"/>
          </a:p>
        </p:txBody>
      </p:sp>
    </p:spTree>
    <p:extLst>
      <p:ext uri="{BB962C8B-B14F-4D97-AF65-F5344CB8AC3E}">
        <p14:creationId xmlns:p14="http://schemas.microsoft.com/office/powerpoint/2010/main" val="3694434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Companies need to value their employees by ensuring that they pay them well and also offer them basic employment rights. It is wrong to exploit workers. The government must come to play and protect workers so that they can be protected from companies desiring to use their services for free. Workers require dignity and respect and must not be subjected to inhumane and slaver-like treatment. Employees remain vital in the society and ought to be protected by laws and regulations to ensure that they enjoy the fruits of their labor. Companies will never achieve their goals by oppressing workers. Trade unions have a role to play in fighting for the rights of workers.</a:t>
            </a:r>
            <a:endParaRPr lang="en-US" dirty="0"/>
          </a:p>
        </p:txBody>
      </p:sp>
      <p:sp>
        <p:nvSpPr>
          <p:cNvPr id="4" name="Slide Number Placeholder 3"/>
          <p:cNvSpPr>
            <a:spLocks noGrp="1"/>
          </p:cNvSpPr>
          <p:nvPr>
            <p:ph type="sldNum" sz="quarter" idx="10"/>
          </p:nvPr>
        </p:nvSpPr>
        <p:spPr/>
        <p:txBody>
          <a:bodyPr/>
          <a:lstStyle/>
          <a:p>
            <a:fld id="{0AD6D049-B3F1-41B2-84B0-065E9110F44D}" type="slidenum">
              <a:rPr lang="en-US" smtClean="0"/>
              <a:t>10</a:t>
            </a:fld>
            <a:endParaRPr lang="en-US"/>
          </a:p>
        </p:txBody>
      </p:sp>
    </p:spTree>
    <p:extLst>
      <p:ext uri="{BB962C8B-B14F-4D97-AF65-F5344CB8AC3E}">
        <p14:creationId xmlns:p14="http://schemas.microsoft.com/office/powerpoint/2010/main" val="4140797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Employees are important in this digital era as they can do work that cannot be done by machines. Technology has simplified work. However, employees are now competing for jobs pushing wages down thereby creating inequality.  employees in developed countries are now competing with those from developing countries for jobs which is making them strain a lot since the cost of living is not the same.  Workers are being monitored to ensure they are efficient and productive in the workplace. Further, they are denied basic employment rights because the industry is less regulated and companies can do as they want. laws can help in protecting workers from being exploited.</a:t>
            </a:r>
            <a:endParaRPr lang="en-US" dirty="0" smtClean="0"/>
          </a:p>
        </p:txBody>
      </p:sp>
      <p:sp>
        <p:nvSpPr>
          <p:cNvPr id="4" name="Slide Number Placeholder 3"/>
          <p:cNvSpPr>
            <a:spLocks noGrp="1"/>
          </p:cNvSpPr>
          <p:nvPr>
            <p:ph type="sldNum" sz="quarter" idx="10"/>
          </p:nvPr>
        </p:nvSpPr>
        <p:spPr/>
        <p:txBody>
          <a:bodyPr/>
          <a:lstStyle/>
          <a:p>
            <a:fld id="{0AD6D049-B3F1-41B2-84B0-065E9110F44D}" type="slidenum">
              <a:rPr lang="en-US" smtClean="0"/>
              <a:t>11</a:t>
            </a:fld>
            <a:endParaRPr lang="en-US"/>
          </a:p>
        </p:txBody>
      </p:sp>
    </p:spTree>
    <p:extLst>
      <p:ext uri="{BB962C8B-B14F-4D97-AF65-F5344CB8AC3E}">
        <p14:creationId xmlns:p14="http://schemas.microsoft.com/office/powerpoint/2010/main" val="3164034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685F3EC-EB29-4B17-9A6F-4D23F5AF76B4}" type="datetimeFigureOut">
              <a:rPr lang="en-US" smtClean="0"/>
              <a:t>8/14/2019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72166D7-A48B-4AEE-9982-534C0099C28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685F3EC-EB29-4B17-9A6F-4D23F5AF76B4}" type="datetimeFigureOut">
              <a:rPr lang="en-US" smtClean="0"/>
              <a:t>8/14/2019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72166D7-A48B-4AEE-9982-534C0099C28C}"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685F3EC-EB29-4B17-9A6F-4D23F5AF76B4}" type="datetimeFigureOut">
              <a:rPr lang="en-US" smtClean="0"/>
              <a:t>8/14/2019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72166D7-A48B-4AEE-9982-534C0099C28C}"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685F3EC-EB29-4B17-9A6F-4D23F5AF76B4}" type="datetimeFigureOut">
              <a:rPr lang="en-US" smtClean="0"/>
              <a:t>8/14/2019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72166D7-A48B-4AEE-9982-534C0099C28C}"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685F3EC-EB29-4B17-9A6F-4D23F5AF76B4}" type="datetimeFigureOut">
              <a:rPr lang="en-US" smtClean="0"/>
              <a:t>8/14/2019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72166D7-A48B-4AEE-9982-534C0099C28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B685F3EC-EB29-4B17-9A6F-4D23F5AF76B4}" type="datetimeFigureOut">
              <a:rPr lang="en-US" smtClean="0"/>
              <a:t>8/14/2019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72166D7-A48B-4AEE-9982-534C0099C28C}"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685F3EC-EB29-4B17-9A6F-4D23F5AF76B4}" type="datetimeFigureOut">
              <a:rPr lang="en-US" smtClean="0"/>
              <a:t>8/14/2019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72166D7-A48B-4AEE-9982-534C0099C28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685F3EC-EB29-4B17-9A6F-4D23F5AF76B4}" type="datetimeFigureOut">
              <a:rPr lang="en-US" smtClean="0"/>
              <a:t>8/14/2019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72166D7-A48B-4AEE-9982-534C0099C28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685F3EC-EB29-4B17-9A6F-4D23F5AF76B4}" type="datetimeFigureOut">
              <a:rPr lang="en-US" smtClean="0"/>
              <a:t>8/14/2019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72166D7-A48B-4AEE-9982-534C0099C28C}"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685F3EC-EB29-4B17-9A6F-4D23F5AF76B4}" type="datetimeFigureOut">
              <a:rPr lang="en-US" smtClean="0"/>
              <a:t>8/14/2019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72166D7-A48B-4AEE-9982-534C0099C28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685F3EC-EB29-4B17-9A6F-4D23F5AF76B4}" type="datetimeFigureOut">
              <a:rPr lang="en-US" smtClean="0"/>
              <a:t>8/14/2019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72166D7-A48B-4AEE-9982-534C0099C28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685F3EC-EB29-4B17-9A6F-4D23F5AF76B4}" type="datetimeFigureOut">
              <a:rPr lang="en-US" smtClean="0"/>
              <a:t>8/14/2019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72166D7-A48B-4AEE-9982-534C0099C28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676399"/>
          </a:xfrm>
        </p:spPr>
        <p:txBody>
          <a:bodyPr>
            <a:normAutofit/>
          </a:bodyPr>
          <a:lstStyle/>
          <a:p>
            <a:pPr algn="ctr"/>
            <a:r>
              <a:rPr lang="en-US" dirty="0">
                <a:solidFill>
                  <a:srgbClr val="00B0F0"/>
                </a:solidFill>
                <a:latin typeface="Times New Roman" panose="02020603050405020304" pitchFamily="18" charset="0"/>
                <a:cs typeface="Times New Roman" panose="02020603050405020304" pitchFamily="18" charset="0"/>
              </a:rPr>
              <a:t>Career Planning with Credentials </a:t>
            </a:r>
          </a:p>
        </p:txBody>
      </p:sp>
      <p:sp>
        <p:nvSpPr>
          <p:cNvPr id="3" name="Subtitle 2"/>
          <p:cNvSpPr>
            <a:spLocks noGrp="1"/>
          </p:cNvSpPr>
          <p:nvPr>
            <p:ph type="subTitle" idx="1"/>
          </p:nvPr>
        </p:nvSpPr>
        <p:spPr>
          <a:xfrm>
            <a:off x="533400" y="2743200"/>
            <a:ext cx="8305800" cy="2895600"/>
          </a:xfrm>
        </p:spPr>
        <p:txBody>
          <a:bodyPr/>
          <a:lstStyle/>
          <a:p>
            <a:endParaRPr lang="en-US" dirty="0" smtClean="0"/>
          </a:p>
          <a:p>
            <a:pPr algn="ctr"/>
            <a:r>
              <a:rPr lang="en-US" dirty="0" smtClean="0">
                <a:latin typeface="Times New Roman" panose="02020603050405020304" pitchFamily="18" charset="0"/>
                <a:cs typeface="Times New Roman" panose="02020603050405020304" pitchFamily="18" charset="0"/>
              </a:rPr>
              <a:t>Student’s Name</a:t>
            </a:r>
          </a:p>
          <a:p>
            <a:pPr algn="ctr"/>
            <a:r>
              <a:rPr lang="en-US" dirty="0" smtClean="0">
                <a:latin typeface="Times New Roman" panose="02020603050405020304" pitchFamily="18" charset="0"/>
                <a:cs typeface="Times New Roman" panose="02020603050405020304" pitchFamily="18" charset="0"/>
              </a:rPr>
              <a:t>Institutional Affiliation</a:t>
            </a:r>
          </a:p>
          <a:p>
            <a:endParaRPr lang="en-US" dirty="0"/>
          </a:p>
        </p:txBody>
      </p:sp>
    </p:spTree>
    <p:extLst>
      <p:ext uri="{BB962C8B-B14F-4D97-AF65-F5344CB8AC3E}">
        <p14:creationId xmlns:p14="http://schemas.microsoft.com/office/powerpoint/2010/main" val="23693478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 y="1434436"/>
            <a:ext cx="8763001" cy="5224272"/>
          </a:xfrm>
        </p:spPr>
        <p:txBody>
          <a:bodyPr>
            <a:noAutofit/>
          </a:bodyPr>
          <a:lstStyle/>
          <a:p>
            <a:r>
              <a:rPr lang="en-US" sz="2800" dirty="0" smtClean="0">
                <a:latin typeface="Times New Roman" panose="02020603050405020304" pitchFamily="18" charset="0"/>
                <a:cs typeface="Times New Roman" panose="02020603050405020304" pitchFamily="18" charset="0"/>
              </a:rPr>
              <a:t>The workplace environment has changed in the digital era</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Technology poses threats and opportunities</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Workers are experiencing anxiety</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The future is unknown</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Preparation for the future is essential</a:t>
            </a:r>
          </a:p>
          <a:p>
            <a:endParaRPr lang="en-US" sz="2000" dirty="0" smtClean="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lstStyle/>
          <a:p>
            <a:r>
              <a:rPr lang="en-US" dirty="0" smtClean="0">
                <a:solidFill>
                  <a:srgbClr val="00B0F0"/>
                </a:solidFill>
              </a:rPr>
              <a:t>Introduction </a:t>
            </a:r>
            <a:endParaRPr lang="en-US" dirty="0">
              <a:solidFill>
                <a:srgbClr val="00B0F0"/>
              </a:solidFill>
            </a:endParaRPr>
          </a:p>
        </p:txBody>
      </p:sp>
    </p:spTree>
    <p:extLst>
      <p:ext uri="{BB962C8B-B14F-4D97-AF65-F5344CB8AC3E}">
        <p14:creationId xmlns:p14="http://schemas.microsoft.com/office/powerpoint/2010/main" val="27938637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latin typeface="Times New Roman" panose="02020603050405020304" pitchFamily="18" charset="0"/>
                <a:cs typeface="Times New Roman" panose="02020603050405020304" pitchFamily="18" charset="0"/>
              </a:rPr>
              <a:t>Climbing the corporate ladder will become </a:t>
            </a:r>
            <a:r>
              <a:rPr lang="en-US" dirty="0" smtClean="0">
                <a:latin typeface="Times New Roman" panose="02020603050405020304" pitchFamily="18" charset="0"/>
                <a:cs typeface="Times New Roman" panose="02020603050405020304" pitchFamily="18" charset="0"/>
              </a:rPr>
              <a:t>outdated (Fox</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and </a:t>
            </a:r>
            <a:r>
              <a:rPr lang="en-US" dirty="0">
                <a:latin typeface="Times New Roman" panose="02020603050405020304" pitchFamily="18" charset="0"/>
                <a:cs typeface="Times New Roman" panose="02020603050405020304" pitchFamily="18" charset="0"/>
              </a:rPr>
              <a:t>Connor, </a:t>
            </a:r>
            <a:r>
              <a:rPr lang="en-US" dirty="0" smtClean="0">
                <a:latin typeface="Times New Roman" panose="02020603050405020304" pitchFamily="18" charset="0"/>
                <a:cs typeface="Times New Roman" panose="02020603050405020304" pitchFamily="18" charset="0"/>
              </a:rPr>
              <a:t>2015</a:t>
            </a:r>
            <a:r>
              <a:rPr lang="en-US" dirty="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More focus is on corporate lattice</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Lattice organization is where  people perform different roles</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Have new experiences</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Acquire new skills tap into new networks</a:t>
            </a:r>
            <a:endParaRPr lang="en-US"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normAutofit fontScale="90000"/>
          </a:bodyPr>
          <a:lstStyle/>
          <a:p>
            <a:r>
              <a:rPr lang="en-US" dirty="0" smtClean="0">
                <a:solidFill>
                  <a:srgbClr val="00B0F0"/>
                </a:solidFill>
              </a:rPr>
              <a:t>Broader </a:t>
            </a:r>
            <a:r>
              <a:rPr lang="en-US" dirty="0">
                <a:solidFill>
                  <a:srgbClr val="00B0F0"/>
                </a:solidFill>
              </a:rPr>
              <a:t>structural changes impacting on the world of </a:t>
            </a:r>
            <a:r>
              <a:rPr lang="en-US" dirty="0" smtClean="0">
                <a:solidFill>
                  <a:srgbClr val="00B0F0"/>
                </a:solidFill>
              </a:rPr>
              <a:t>work</a:t>
            </a:r>
            <a:endParaRPr lang="en-US" dirty="0">
              <a:solidFill>
                <a:srgbClr val="00B0F0"/>
              </a:solidFill>
            </a:endParaRPr>
          </a:p>
        </p:txBody>
      </p:sp>
    </p:spTree>
    <p:extLst>
      <p:ext uri="{BB962C8B-B14F-4D97-AF65-F5344CB8AC3E}">
        <p14:creationId xmlns:p14="http://schemas.microsoft.com/office/powerpoint/2010/main" val="1990940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Human cloud provides jobs to young people in developing </a:t>
            </a:r>
            <a:r>
              <a:rPr lang="en-US" dirty="0" smtClean="0"/>
              <a:t>countries (Ilo.org, 2017</a:t>
            </a:r>
            <a:r>
              <a:rPr lang="en-US" dirty="0"/>
              <a:t>).</a:t>
            </a:r>
            <a:endParaRPr lang="en-US" dirty="0" smtClean="0"/>
          </a:p>
          <a:p>
            <a:endParaRPr lang="en-US" dirty="0" smtClean="0"/>
          </a:p>
          <a:p>
            <a:r>
              <a:rPr lang="en-US" dirty="0" smtClean="0"/>
              <a:t>Helps people achieve their dreams</a:t>
            </a:r>
          </a:p>
          <a:p>
            <a:endParaRPr lang="en-US" dirty="0" smtClean="0"/>
          </a:p>
          <a:p>
            <a:r>
              <a:rPr lang="en-US" dirty="0"/>
              <a:t>P</a:t>
            </a:r>
            <a:r>
              <a:rPr lang="en-US" dirty="0" smtClean="0"/>
              <a:t>eople participate in jobs they never could have gotten without technology</a:t>
            </a:r>
          </a:p>
          <a:p>
            <a:endParaRPr lang="en-US" dirty="0" smtClean="0"/>
          </a:p>
          <a:p>
            <a:r>
              <a:rPr lang="en-US" dirty="0" smtClean="0"/>
              <a:t>Digital age and digital economy</a:t>
            </a:r>
          </a:p>
          <a:p>
            <a:endParaRPr lang="en-US" dirty="0" smtClean="0"/>
          </a:p>
          <a:p>
            <a:endParaRPr lang="en-US" dirty="0"/>
          </a:p>
        </p:txBody>
      </p:sp>
      <p:sp>
        <p:nvSpPr>
          <p:cNvPr id="3" name="Title 2"/>
          <p:cNvSpPr>
            <a:spLocks noGrp="1"/>
          </p:cNvSpPr>
          <p:nvPr>
            <p:ph type="title"/>
          </p:nvPr>
        </p:nvSpPr>
        <p:spPr/>
        <p:txBody>
          <a:bodyPr/>
          <a:lstStyle/>
          <a:p>
            <a:r>
              <a:rPr lang="en-US" dirty="0">
                <a:solidFill>
                  <a:srgbClr val="00B0F0"/>
                </a:solidFill>
              </a:rPr>
              <a:t>O</a:t>
            </a:r>
            <a:r>
              <a:rPr lang="en-US" dirty="0" smtClean="0">
                <a:solidFill>
                  <a:srgbClr val="00B0F0"/>
                </a:solidFill>
              </a:rPr>
              <a:t>pportunities</a:t>
            </a:r>
            <a:endParaRPr lang="en-US" dirty="0">
              <a:solidFill>
                <a:srgbClr val="00B0F0"/>
              </a:solidFill>
            </a:endParaRPr>
          </a:p>
        </p:txBody>
      </p:sp>
    </p:spTree>
    <p:extLst>
      <p:ext uri="{BB962C8B-B14F-4D97-AF65-F5344CB8AC3E}">
        <p14:creationId xmlns:p14="http://schemas.microsoft.com/office/powerpoint/2010/main" val="2728358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481328"/>
            <a:ext cx="8839200" cy="5071872"/>
          </a:xfrm>
        </p:spPr>
        <p:txBody>
          <a:bodyPr>
            <a:normAutofit/>
          </a:bodyPr>
          <a:lstStyle/>
          <a:p>
            <a:r>
              <a:rPr lang="en-US" dirty="0" smtClean="0"/>
              <a:t>Push down wages </a:t>
            </a:r>
            <a:r>
              <a:rPr lang="en-US" dirty="0" smtClean="0"/>
              <a:t>globally</a:t>
            </a:r>
          </a:p>
          <a:p>
            <a:endParaRPr lang="en-US" dirty="0" smtClean="0"/>
          </a:p>
          <a:p>
            <a:r>
              <a:rPr lang="en-US" dirty="0" smtClean="0"/>
              <a:t>Workers in developed countries not make enough money to </a:t>
            </a:r>
            <a:r>
              <a:rPr lang="en-US" dirty="0" smtClean="0"/>
              <a:t>live</a:t>
            </a:r>
          </a:p>
          <a:p>
            <a:endParaRPr lang="en-US" dirty="0" smtClean="0"/>
          </a:p>
          <a:p>
            <a:r>
              <a:rPr lang="en-US" dirty="0" smtClean="0"/>
              <a:t>Very competitive world among </a:t>
            </a:r>
            <a:r>
              <a:rPr lang="en-US" dirty="0" smtClean="0"/>
              <a:t>workers</a:t>
            </a:r>
          </a:p>
          <a:p>
            <a:endParaRPr lang="en-US" dirty="0" smtClean="0"/>
          </a:p>
          <a:p>
            <a:r>
              <a:rPr lang="en-US" dirty="0" smtClean="0"/>
              <a:t>Rapacious </a:t>
            </a:r>
            <a:r>
              <a:rPr lang="en-US" dirty="0"/>
              <a:t>capitalism increase </a:t>
            </a:r>
            <a:r>
              <a:rPr lang="en-US" dirty="0" smtClean="0"/>
              <a:t>inequality</a:t>
            </a:r>
          </a:p>
          <a:p>
            <a:endParaRPr lang="en-US" dirty="0"/>
          </a:p>
          <a:p>
            <a:r>
              <a:rPr lang="en-US" dirty="0"/>
              <a:t>Basic employment rights </a:t>
            </a:r>
            <a:r>
              <a:rPr lang="en-US" dirty="0" smtClean="0"/>
              <a:t>are denied such as sick </a:t>
            </a:r>
            <a:r>
              <a:rPr lang="en-US" dirty="0"/>
              <a:t>pay </a:t>
            </a:r>
            <a:r>
              <a:rPr lang="en-US" dirty="0" smtClean="0"/>
              <a:t>and Job protection</a:t>
            </a:r>
          </a:p>
        </p:txBody>
      </p:sp>
      <p:sp>
        <p:nvSpPr>
          <p:cNvPr id="3" name="Title 2"/>
          <p:cNvSpPr>
            <a:spLocks noGrp="1"/>
          </p:cNvSpPr>
          <p:nvPr>
            <p:ph type="title"/>
          </p:nvPr>
        </p:nvSpPr>
        <p:spPr/>
        <p:txBody>
          <a:bodyPr>
            <a:normAutofit fontScale="90000"/>
          </a:bodyPr>
          <a:lstStyle/>
          <a:p>
            <a:r>
              <a:rPr lang="en-US" dirty="0">
                <a:solidFill>
                  <a:srgbClr val="00B0F0"/>
                </a:solidFill>
              </a:rPr>
              <a:t> </a:t>
            </a:r>
            <a:r>
              <a:rPr lang="en-US" dirty="0" smtClean="0">
                <a:solidFill>
                  <a:srgbClr val="00B0F0"/>
                </a:solidFill>
              </a:rPr>
              <a:t>Challenges I may </a:t>
            </a:r>
            <a:r>
              <a:rPr lang="en-US" dirty="0">
                <a:solidFill>
                  <a:srgbClr val="00B0F0"/>
                </a:solidFill>
              </a:rPr>
              <a:t>confront in securing </a:t>
            </a:r>
            <a:r>
              <a:rPr lang="en-US" dirty="0" smtClean="0">
                <a:solidFill>
                  <a:srgbClr val="00B0F0"/>
                </a:solidFill>
              </a:rPr>
              <a:t>my dream </a:t>
            </a:r>
            <a:r>
              <a:rPr lang="en-US" dirty="0">
                <a:solidFill>
                  <a:srgbClr val="00B0F0"/>
                </a:solidFill>
              </a:rPr>
              <a:t>job </a:t>
            </a:r>
          </a:p>
        </p:txBody>
      </p:sp>
    </p:spTree>
    <p:extLst>
      <p:ext uri="{BB962C8B-B14F-4D97-AF65-F5344CB8AC3E}">
        <p14:creationId xmlns:p14="http://schemas.microsoft.com/office/powerpoint/2010/main" val="36552699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Loss to millions of jobs due to </a:t>
            </a:r>
            <a:r>
              <a:rPr lang="en-US" dirty="0"/>
              <a:t>automation and robotics (</a:t>
            </a:r>
            <a:r>
              <a:rPr lang="en-US" dirty="0" smtClean="0"/>
              <a:t>Fox and </a:t>
            </a:r>
            <a:r>
              <a:rPr lang="en-US" dirty="0"/>
              <a:t>Connor, 2015</a:t>
            </a:r>
            <a:r>
              <a:rPr lang="en-US" dirty="0" smtClean="0"/>
              <a:t>).</a:t>
            </a:r>
          </a:p>
          <a:p>
            <a:endParaRPr lang="en-US" dirty="0"/>
          </a:p>
          <a:p>
            <a:r>
              <a:rPr lang="en-US" dirty="0" smtClean="0"/>
              <a:t>Increasing inequality</a:t>
            </a:r>
          </a:p>
          <a:p>
            <a:endParaRPr lang="en-US" dirty="0" smtClean="0"/>
          </a:p>
          <a:p>
            <a:r>
              <a:rPr lang="en-US" dirty="0" smtClean="0"/>
              <a:t>Unregulated</a:t>
            </a:r>
          </a:p>
          <a:p>
            <a:endParaRPr lang="en-US" dirty="0" smtClean="0"/>
          </a:p>
          <a:p>
            <a:r>
              <a:rPr lang="en-US" dirty="0" smtClean="0"/>
              <a:t>Workplace </a:t>
            </a:r>
            <a:r>
              <a:rPr lang="en-US" dirty="0" smtClean="0"/>
              <a:t>monitoring</a:t>
            </a:r>
          </a:p>
          <a:p>
            <a:endParaRPr lang="en-US" dirty="0" smtClean="0"/>
          </a:p>
          <a:p>
            <a:r>
              <a:rPr lang="en-US" dirty="0" smtClean="0"/>
              <a:t>Increased </a:t>
            </a:r>
            <a:r>
              <a:rPr lang="en-US" dirty="0" smtClean="0"/>
              <a:t>retirement years</a:t>
            </a:r>
          </a:p>
          <a:p>
            <a:endParaRPr lang="en-US" dirty="0" smtClean="0"/>
          </a:p>
          <a:p>
            <a:endParaRPr lang="en-US" dirty="0"/>
          </a:p>
        </p:txBody>
      </p:sp>
      <p:sp>
        <p:nvSpPr>
          <p:cNvPr id="3" name="Title 2"/>
          <p:cNvSpPr>
            <a:spLocks noGrp="1"/>
          </p:cNvSpPr>
          <p:nvPr>
            <p:ph type="title"/>
          </p:nvPr>
        </p:nvSpPr>
        <p:spPr/>
        <p:txBody>
          <a:bodyPr/>
          <a:lstStyle/>
          <a:p>
            <a:r>
              <a:rPr lang="en-US" dirty="0" smtClean="0">
                <a:solidFill>
                  <a:srgbClr val="00B0F0"/>
                </a:solidFill>
              </a:rPr>
              <a:t>Challenges for </a:t>
            </a:r>
            <a:r>
              <a:rPr lang="en-US" smtClean="0">
                <a:solidFill>
                  <a:srgbClr val="00B0F0"/>
                </a:solidFill>
              </a:rPr>
              <a:t>future workers</a:t>
            </a:r>
            <a:r>
              <a:rPr lang="en-US" smtClean="0"/>
              <a:t> </a:t>
            </a:r>
            <a:endParaRPr lang="en-US" dirty="0"/>
          </a:p>
        </p:txBody>
      </p:sp>
    </p:spTree>
    <p:extLst>
      <p:ext uri="{BB962C8B-B14F-4D97-AF65-F5344CB8AC3E}">
        <p14:creationId xmlns:p14="http://schemas.microsoft.com/office/powerpoint/2010/main" val="1347228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481328"/>
            <a:ext cx="9144000" cy="5529072"/>
          </a:xfrm>
        </p:spPr>
        <p:txBody>
          <a:bodyPr>
            <a:normAutofit/>
          </a:bodyPr>
          <a:lstStyle/>
          <a:p>
            <a:r>
              <a:rPr lang="en-US" dirty="0" smtClean="0"/>
              <a:t>Increa</a:t>
            </a:r>
            <a:r>
              <a:rPr lang="en-US" dirty="0" smtClean="0"/>
              <a:t>se skills, knowledge and experience</a:t>
            </a:r>
          </a:p>
          <a:p>
            <a:endParaRPr lang="en-US" dirty="0" smtClean="0"/>
          </a:p>
          <a:p>
            <a:r>
              <a:rPr lang="en-US" dirty="0" smtClean="0"/>
              <a:t>Focus on service industries</a:t>
            </a:r>
          </a:p>
          <a:p>
            <a:endParaRPr lang="en-US" dirty="0" smtClean="0"/>
          </a:p>
          <a:p>
            <a:r>
              <a:rPr lang="en-US" dirty="0" smtClean="0"/>
              <a:t>Use my mind to come up with unique ideas and leadership abilities</a:t>
            </a:r>
          </a:p>
          <a:p>
            <a:endParaRPr lang="en-US" dirty="0" smtClean="0"/>
          </a:p>
          <a:p>
            <a:r>
              <a:rPr lang="en-US" dirty="0" smtClean="0"/>
              <a:t>Be creative and innovative in every area</a:t>
            </a:r>
          </a:p>
          <a:p>
            <a:endParaRPr lang="en-US" dirty="0"/>
          </a:p>
        </p:txBody>
      </p:sp>
      <p:sp>
        <p:nvSpPr>
          <p:cNvPr id="3" name="Title 2"/>
          <p:cNvSpPr>
            <a:spLocks noGrp="1"/>
          </p:cNvSpPr>
          <p:nvPr>
            <p:ph type="title"/>
          </p:nvPr>
        </p:nvSpPr>
        <p:spPr/>
        <p:txBody>
          <a:bodyPr>
            <a:normAutofit fontScale="90000"/>
          </a:bodyPr>
          <a:lstStyle/>
          <a:p>
            <a:r>
              <a:rPr lang="en-US" dirty="0" smtClean="0">
                <a:solidFill>
                  <a:srgbClr val="00B0F0"/>
                </a:solidFill>
              </a:rPr>
              <a:t>How </a:t>
            </a:r>
            <a:r>
              <a:rPr lang="en-US" dirty="0">
                <a:solidFill>
                  <a:srgbClr val="00B0F0"/>
                </a:solidFill>
              </a:rPr>
              <a:t>I</a:t>
            </a:r>
            <a:r>
              <a:rPr lang="en-US" dirty="0" smtClean="0">
                <a:solidFill>
                  <a:srgbClr val="00B0F0"/>
                </a:solidFill>
              </a:rPr>
              <a:t> </a:t>
            </a:r>
            <a:r>
              <a:rPr lang="en-US" dirty="0">
                <a:solidFill>
                  <a:srgbClr val="00B0F0"/>
                </a:solidFill>
              </a:rPr>
              <a:t>might respond to these challenges</a:t>
            </a:r>
          </a:p>
        </p:txBody>
      </p:sp>
    </p:spTree>
    <p:extLst>
      <p:ext uri="{BB962C8B-B14F-4D97-AF65-F5344CB8AC3E}">
        <p14:creationId xmlns:p14="http://schemas.microsoft.com/office/powerpoint/2010/main" val="42944726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3200" dirty="0" smtClean="0"/>
              <a:t>Benefits the </a:t>
            </a:r>
            <a:r>
              <a:rPr lang="en-US" sz="3200" dirty="0" smtClean="0"/>
              <a:t>consumer</a:t>
            </a:r>
          </a:p>
          <a:p>
            <a:endParaRPr lang="en-US" sz="3200" dirty="0" smtClean="0"/>
          </a:p>
          <a:p>
            <a:r>
              <a:rPr lang="en-US" sz="3200" dirty="0" smtClean="0"/>
              <a:t>Simplifies </a:t>
            </a:r>
            <a:r>
              <a:rPr lang="en-US" sz="3200" dirty="0" smtClean="0"/>
              <a:t>work</a:t>
            </a:r>
          </a:p>
          <a:p>
            <a:endParaRPr lang="en-US" sz="3200" dirty="0" smtClean="0"/>
          </a:p>
          <a:p>
            <a:r>
              <a:rPr lang="en-US" sz="3200" dirty="0" smtClean="0"/>
              <a:t>Help companies improve productivity </a:t>
            </a:r>
            <a:endParaRPr lang="en-US" sz="3200" dirty="0" smtClean="0"/>
          </a:p>
          <a:p>
            <a:r>
              <a:rPr lang="en-US" sz="3200" dirty="0" smtClean="0"/>
              <a:t>and efficiency</a:t>
            </a:r>
          </a:p>
          <a:p>
            <a:endParaRPr lang="en-US" sz="3200" dirty="0" smtClean="0"/>
          </a:p>
          <a:p>
            <a:r>
              <a:rPr lang="en-US" sz="3200" dirty="0" smtClean="0"/>
              <a:t>Work is flexible to </a:t>
            </a:r>
            <a:r>
              <a:rPr lang="en-US" sz="3200" dirty="0" smtClean="0"/>
              <a:t>employees</a:t>
            </a:r>
          </a:p>
          <a:p>
            <a:endParaRPr lang="en-US" sz="3200" dirty="0" smtClean="0"/>
          </a:p>
          <a:p>
            <a:r>
              <a:rPr lang="en-US" sz="3200" dirty="0" smtClean="0"/>
              <a:t>Employees can work for global </a:t>
            </a:r>
            <a:r>
              <a:rPr lang="en-US" sz="3200" dirty="0" smtClean="0"/>
              <a:t>companies</a:t>
            </a:r>
          </a:p>
          <a:p>
            <a:pPr marL="109728" indent="0">
              <a:buNone/>
            </a:pPr>
            <a:r>
              <a:rPr lang="en-US" sz="3200" dirty="0" smtClean="0"/>
              <a:t> </a:t>
            </a:r>
            <a:r>
              <a:rPr lang="en-US" sz="3200" dirty="0" smtClean="0"/>
              <a:t>regardless of where they will be</a:t>
            </a:r>
          </a:p>
          <a:p>
            <a:endParaRPr lang="en-US" dirty="0"/>
          </a:p>
        </p:txBody>
      </p:sp>
      <p:sp>
        <p:nvSpPr>
          <p:cNvPr id="3" name="Title 2"/>
          <p:cNvSpPr>
            <a:spLocks noGrp="1"/>
          </p:cNvSpPr>
          <p:nvPr>
            <p:ph type="title"/>
          </p:nvPr>
        </p:nvSpPr>
        <p:spPr/>
        <p:txBody>
          <a:bodyPr/>
          <a:lstStyle/>
          <a:p>
            <a:r>
              <a:rPr lang="en-US" dirty="0" smtClean="0">
                <a:solidFill>
                  <a:srgbClr val="00B0F0"/>
                </a:solidFill>
              </a:rPr>
              <a:t>Advantages of Digital Era</a:t>
            </a:r>
            <a:endParaRPr lang="en-US" dirty="0">
              <a:solidFill>
                <a:srgbClr val="00B0F0"/>
              </a:solidFill>
            </a:endParaRPr>
          </a:p>
        </p:txBody>
      </p:sp>
    </p:spTree>
    <p:extLst>
      <p:ext uri="{BB962C8B-B14F-4D97-AF65-F5344CB8AC3E}">
        <p14:creationId xmlns:p14="http://schemas.microsoft.com/office/powerpoint/2010/main" val="1178273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Machines cannot handle people with empathy and understanding </a:t>
            </a:r>
            <a:r>
              <a:rPr lang="en-US" dirty="0" smtClean="0"/>
              <a:t>(</a:t>
            </a:r>
            <a:r>
              <a:rPr lang="en-US" dirty="0" smtClean="0"/>
              <a:t>The Economist, 2019).</a:t>
            </a:r>
          </a:p>
          <a:p>
            <a:endParaRPr lang="en-US" dirty="0"/>
          </a:p>
          <a:p>
            <a:r>
              <a:rPr lang="en-US" dirty="0" smtClean="0"/>
              <a:t>Service industries and jobs will still be </a:t>
            </a:r>
            <a:r>
              <a:rPr lang="en-US" dirty="0" smtClean="0"/>
              <a:t>relevant</a:t>
            </a:r>
          </a:p>
          <a:p>
            <a:endParaRPr lang="en-US" dirty="0" smtClean="0"/>
          </a:p>
          <a:p>
            <a:r>
              <a:rPr lang="en-US" dirty="0" smtClean="0"/>
              <a:t>Jobs that require problem solving, visualizing and the use of the human </a:t>
            </a:r>
            <a:r>
              <a:rPr lang="en-US" dirty="0" smtClean="0"/>
              <a:t>mind</a:t>
            </a:r>
          </a:p>
          <a:p>
            <a:endParaRPr lang="en-US" dirty="0" smtClean="0"/>
          </a:p>
          <a:p>
            <a:r>
              <a:rPr lang="en-US" dirty="0" smtClean="0"/>
              <a:t>Creativity and </a:t>
            </a:r>
            <a:r>
              <a:rPr lang="en-US" dirty="0" smtClean="0"/>
              <a:t>innovation</a:t>
            </a:r>
          </a:p>
          <a:p>
            <a:endParaRPr lang="en-US" dirty="0" smtClean="0"/>
          </a:p>
          <a:p>
            <a:r>
              <a:rPr lang="en-US" dirty="0" smtClean="0"/>
              <a:t>Entertainment, hospitality, music and other service industries</a:t>
            </a:r>
          </a:p>
          <a:p>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solidFill>
                  <a:srgbClr val="00B0F0"/>
                </a:solidFill>
              </a:rPr>
              <a:t>Potential areas that humans can take advantage</a:t>
            </a:r>
            <a:endParaRPr lang="en-US" dirty="0">
              <a:solidFill>
                <a:srgbClr val="00B0F0"/>
              </a:solidFill>
            </a:endParaRPr>
          </a:p>
        </p:txBody>
      </p:sp>
    </p:spTree>
    <p:extLst>
      <p:ext uri="{BB962C8B-B14F-4D97-AF65-F5344CB8AC3E}">
        <p14:creationId xmlns:p14="http://schemas.microsoft.com/office/powerpoint/2010/main" val="3353322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People will still matter in a digital world</a:t>
            </a:r>
          </a:p>
          <a:p>
            <a:endParaRPr lang="en-US" dirty="0" smtClean="0"/>
          </a:p>
          <a:p>
            <a:r>
              <a:rPr lang="en-US" dirty="0" smtClean="0"/>
              <a:t>There is need for protection of workers rights</a:t>
            </a:r>
          </a:p>
          <a:p>
            <a:endParaRPr lang="en-US" dirty="0" smtClean="0"/>
          </a:p>
          <a:p>
            <a:r>
              <a:rPr lang="en-US" dirty="0" smtClean="0"/>
              <a:t>Laws and regulations have to be put in place to regulate the digital era companies</a:t>
            </a:r>
          </a:p>
          <a:p>
            <a:endParaRPr lang="en-US" dirty="0" smtClean="0"/>
          </a:p>
          <a:p>
            <a:r>
              <a:rPr lang="en-US" dirty="0" smtClean="0"/>
              <a:t>Workers must be respected and paid an amount that help them to thrive</a:t>
            </a:r>
          </a:p>
          <a:p>
            <a:endParaRPr lang="en-US" dirty="0" smtClean="0"/>
          </a:p>
          <a:p>
            <a:r>
              <a:rPr lang="en-US" dirty="0" smtClean="0"/>
              <a:t>Ill treatment of workers will affect companies</a:t>
            </a:r>
          </a:p>
          <a:p>
            <a:endParaRPr lang="en-US" dirty="0"/>
          </a:p>
        </p:txBody>
      </p:sp>
      <p:sp>
        <p:nvSpPr>
          <p:cNvPr id="3" name="Title 2"/>
          <p:cNvSpPr>
            <a:spLocks noGrp="1"/>
          </p:cNvSpPr>
          <p:nvPr>
            <p:ph type="title"/>
          </p:nvPr>
        </p:nvSpPr>
        <p:spPr/>
        <p:txBody>
          <a:bodyPr/>
          <a:lstStyle/>
          <a:p>
            <a:r>
              <a:rPr lang="en-US" dirty="0" smtClean="0">
                <a:solidFill>
                  <a:srgbClr val="00B0F0"/>
                </a:solidFill>
              </a:rPr>
              <a:t>Employees are still vital</a:t>
            </a:r>
            <a:endParaRPr lang="en-US" dirty="0">
              <a:solidFill>
                <a:srgbClr val="00B0F0"/>
              </a:solidFill>
            </a:endParaRPr>
          </a:p>
        </p:txBody>
      </p:sp>
    </p:spTree>
    <p:extLst>
      <p:ext uri="{BB962C8B-B14F-4D97-AF65-F5344CB8AC3E}">
        <p14:creationId xmlns:p14="http://schemas.microsoft.com/office/powerpoint/2010/main" val="274276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410286"/>
            <a:ext cx="9067799" cy="5417234"/>
          </a:xfrm>
        </p:spPr>
        <p:txBody>
          <a:bodyPr>
            <a:normAutofit lnSpcReduction="10000"/>
          </a:bodyPr>
          <a:lstStyle/>
          <a:p>
            <a:pPr>
              <a:buFont typeface="Wingdings" panose="05000000000000000000" pitchFamily="2" charset="2"/>
              <a:buChar char="Ø"/>
            </a:pPr>
            <a:r>
              <a:rPr lang="en-US" dirty="0" smtClean="0"/>
              <a:t>The work environment is slowly changing due to advancement in technology</a:t>
            </a:r>
          </a:p>
          <a:p>
            <a:pPr>
              <a:buFont typeface="Wingdings" panose="05000000000000000000" pitchFamily="2" charset="2"/>
              <a:buChar char="Ø"/>
            </a:pPr>
            <a:endParaRPr lang="en-US" dirty="0" smtClean="0"/>
          </a:p>
          <a:p>
            <a:pPr>
              <a:buFont typeface="Wingdings" panose="05000000000000000000" pitchFamily="2" charset="2"/>
              <a:buChar char="Ø"/>
            </a:pPr>
            <a:r>
              <a:rPr lang="en-US" dirty="0" smtClean="0"/>
              <a:t>Technology presents challenges and opportunities.</a:t>
            </a:r>
          </a:p>
          <a:p>
            <a:pPr>
              <a:buFont typeface="Wingdings" panose="05000000000000000000" pitchFamily="2" charset="2"/>
              <a:buChar char="Ø"/>
            </a:pPr>
            <a:endParaRPr lang="en-US" dirty="0" smtClean="0"/>
          </a:p>
          <a:p>
            <a:pPr>
              <a:buFont typeface="Wingdings" panose="05000000000000000000" pitchFamily="2" charset="2"/>
              <a:buChar char="Ø"/>
            </a:pPr>
            <a:r>
              <a:rPr lang="en-US" dirty="0" smtClean="0"/>
              <a:t>Technology gives jobs to people. however, it also makes people to lose jobs</a:t>
            </a:r>
          </a:p>
          <a:p>
            <a:pPr>
              <a:buFont typeface="Wingdings" panose="05000000000000000000" pitchFamily="2" charset="2"/>
              <a:buChar char="Ø"/>
            </a:pPr>
            <a:endParaRPr lang="en-US" dirty="0" smtClean="0"/>
          </a:p>
          <a:p>
            <a:pPr>
              <a:buFont typeface="Wingdings" panose="05000000000000000000" pitchFamily="2" charset="2"/>
              <a:buChar char="Ø"/>
            </a:pPr>
            <a:r>
              <a:rPr lang="en-US" dirty="0" smtClean="0"/>
              <a:t>Employees in the digital world are facing harsh treatment which can violate their rights</a:t>
            </a:r>
          </a:p>
          <a:p>
            <a:pPr>
              <a:buFont typeface="Wingdings" panose="05000000000000000000" pitchFamily="2" charset="2"/>
              <a:buChar char="Ø"/>
            </a:pPr>
            <a:endParaRPr lang="en-US" dirty="0" smtClean="0"/>
          </a:p>
          <a:p>
            <a:pPr>
              <a:buFont typeface="Wingdings" panose="05000000000000000000" pitchFamily="2" charset="2"/>
              <a:buChar char="Ø"/>
            </a:pPr>
            <a:r>
              <a:rPr lang="en-US" dirty="0" smtClean="0"/>
              <a:t>This issue must be addressed by necessary stakeholders.</a:t>
            </a:r>
            <a:endParaRPr lang="en-US" dirty="0"/>
          </a:p>
        </p:txBody>
      </p:sp>
      <p:sp>
        <p:nvSpPr>
          <p:cNvPr id="3" name="Title 2"/>
          <p:cNvSpPr>
            <a:spLocks noGrp="1"/>
          </p:cNvSpPr>
          <p:nvPr>
            <p:ph type="title"/>
          </p:nvPr>
        </p:nvSpPr>
        <p:spPr/>
        <p:txBody>
          <a:bodyPr>
            <a:normAutofit/>
          </a:bodyPr>
          <a:lstStyle/>
          <a:p>
            <a:r>
              <a:rPr lang="en-US" dirty="0" smtClean="0">
                <a:solidFill>
                  <a:srgbClr val="00B0F0"/>
                </a:solidFill>
              </a:rPr>
              <a:t>Conclusion </a:t>
            </a:r>
            <a:endParaRPr lang="en-US" dirty="0">
              <a:solidFill>
                <a:srgbClr val="00B0F0"/>
              </a:solidFill>
            </a:endParaRPr>
          </a:p>
        </p:txBody>
      </p:sp>
    </p:spTree>
    <p:extLst>
      <p:ext uri="{BB962C8B-B14F-4D97-AF65-F5344CB8AC3E}">
        <p14:creationId xmlns:p14="http://schemas.microsoft.com/office/powerpoint/2010/main" val="5414766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481328"/>
            <a:ext cx="9144000" cy="5376672"/>
          </a:xfrm>
        </p:spPr>
        <p:txBody>
          <a:bodyPr>
            <a:normAutofit fontScale="92500" lnSpcReduction="10000"/>
          </a:bodyPr>
          <a:lstStyle/>
          <a:p>
            <a:r>
              <a:rPr lang="en-US" dirty="0">
                <a:solidFill>
                  <a:srgbClr val="000000"/>
                </a:solidFill>
                <a:latin typeface="Segoe UI"/>
              </a:rPr>
              <a:t>Fox, K. </a:t>
            </a:r>
            <a:r>
              <a:rPr lang="en-US" dirty="0" smtClean="0">
                <a:solidFill>
                  <a:srgbClr val="000000"/>
                </a:solidFill>
                <a:latin typeface="Segoe UI"/>
              </a:rPr>
              <a:t>and Connor</a:t>
            </a:r>
            <a:r>
              <a:rPr lang="en-US" dirty="0">
                <a:solidFill>
                  <a:srgbClr val="000000"/>
                </a:solidFill>
                <a:latin typeface="Segoe UI"/>
              </a:rPr>
              <a:t>, J. (2015). </a:t>
            </a:r>
            <a:r>
              <a:rPr lang="en-US" i="1" dirty="0">
                <a:solidFill>
                  <a:srgbClr val="000000"/>
                </a:solidFill>
                <a:latin typeface="Segoe UI"/>
              </a:rPr>
              <a:t>Five ways work will change in the future</a:t>
            </a:r>
            <a:r>
              <a:rPr lang="en-US" dirty="0">
                <a:solidFill>
                  <a:srgbClr val="000000"/>
                </a:solidFill>
                <a:latin typeface="Segoe UI"/>
              </a:rPr>
              <a:t>. [online] the Guardian. Available at: https://www.theguardian.com/society/2015/nov/29/five-ways-work-will-change-future-of-workplace-ai-cloud-retirement-remote [Accessed 13 Aug. 2019</a:t>
            </a:r>
            <a:r>
              <a:rPr lang="en-US" dirty="0" smtClean="0">
                <a:solidFill>
                  <a:srgbClr val="000000"/>
                </a:solidFill>
                <a:latin typeface="Segoe UI"/>
              </a:rPr>
              <a:t>].</a:t>
            </a:r>
            <a:endParaRPr lang="en-US" dirty="0"/>
          </a:p>
          <a:p>
            <a:r>
              <a:rPr lang="en-US" dirty="0">
                <a:solidFill>
                  <a:srgbClr val="000000"/>
                </a:solidFill>
                <a:latin typeface="Segoe UI"/>
              </a:rPr>
              <a:t>Ilo.org. (2017). </a:t>
            </a:r>
            <a:r>
              <a:rPr lang="en-US" i="1" dirty="0">
                <a:solidFill>
                  <a:srgbClr val="000000"/>
                </a:solidFill>
                <a:latin typeface="Segoe UI"/>
              </a:rPr>
              <a:t>Global Commission on the Future of Work</a:t>
            </a:r>
            <a:r>
              <a:rPr lang="en-US" dirty="0">
                <a:solidFill>
                  <a:srgbClr val="000000"/>
                </a:solidFill>
                <a:latin typeface="Segoe UI"/>
              </a:rPr>
              <a:t>. [online] Available at: https://www.ilo.org/global/topics/future-of-work/WCMS_569528/lang--en/index.htm [Accessed 13 Aug. 2019].</a:t>
            </a:r>
          </a:p>
          <a:p>
            <a:r>
              <a:rPr lang="en-US" dirty="0">
                <a:solidFill>
                  <a:srgbClr val="000000"/>
                </a:solidFill>
                <a:latin typeface="Segoe UI"/>
              </a:rPr>
              <a:t>The </a:t>
            </a:r>
            <a:r>
              <a:rPr lang="en-US" dirty="0" smtClean="0">
                <a:solidFill>
                  <a:srgbClr val="000000"/>
                </a:solidFill>
                <a:latin typeface="Segoe UI"/>
              </a:rPr>
              <a:t>Economist.(</a:t>
            </a:r>
            <a:r>
              <a:rPr lang="en-US" dirty="0">
                <a:solidFill>
                  <a:srgbClr val="000000"/>
                </a:solidFill>
                <a:latin typeface="Segoe UI"/>
              </a:rPr>
              <a:t>2019). </a:t>
            </a:r>
            <a:r>
              <a:rPr lang="en-US" i="1" dirty="0">
                <a:solidFill>
                  <a:srgbClr val="000000"/>
                </a:solidFill>
                <a:latin typeface="Segoe UI"/>
              </a:rPr>
              <a:t>Is your job safe - collaboration, automation, annihilation? </a:t>
            </a:r>
            <a:r>
              <a:rPr lang="en-US" i="1" dirty="0" smtClean="0">
                <a:solidFill>
                  <a:srgbClr val="000000"/>
                </a:solidFill>
                <a:latin typeface="Segoe UI"/>
              </a:rPr>
              <a:t>|</a:t>
            </a:r>
            <a:r>
              <a:rPr lang="en-US" dirty="0" smtClean="0">
                <a:solidFill>
                  <a:srgbClr val="000000"/>
                </a:solidFill>
                <a:latin typeface="Segoe UI"/>
              </a:rPr>
              <a:t>. </a:t>
            </a:r>
            <a:r>
              <a:rPr lang="en-US" dirty="0">
                <a:solidFill>
                  <a:srgbClr val="000000"/>
                </a:solidFill>
                <a:latin typeface="Segoe UI"/>
              </a:rPr>
              <a:t>[online] Available at: https://www.youtube.com/watch?v=gUc5oN_ffRo [Accessed 13 Aug. 2019].</a:t>
            </a:r>
          </a:p>
          <a:p>
            <a:endParaRPr lang="en-US" dirty="0"/>
          </a:p>
        </p:txBody>
      </p:sp>
      <p:sp>
        <p:nvSpPr>
          <p:cNvPr id="3" name="Title 2"/>
          <p:cNvSpPr>
            <a:spLocks noGrp="1"/>
          </p:cNvSpPr>
          <p:nvPr>
            <p:ph type="title"/>
          </p:nvPr>
        </p:nvSpPr>
        <p:spPr/>
        <p:txBody>
          <a:bodyPr/>
          <a:lstStyle/>
          <a:p>
            <a:r>
              <a:rPr lang="en-US" dirty="0" smtClean="0">
                <a:solidFill>
                  <a:srgbClr val="00B0F0"/>
                </a:solidFill>
              </a:rPr>
              <a:t>References</a:t>
            </a:r>
            <a:r>
              <a:rPr lang="en-US" dirty="0" smtClean="0"/>
              <a:t> </a:t>
            </a:r>
            <a:endParaRPr lang="en-US" dirty="0"/>
          </a:p>
        </p:txBody>
      </p:sp>
    </p:spTree>
    <p:extLst>
      <p:ext uri="{BB962C8B-B14F-4D97-AF65-F5344CB8AC3E}">
        <p14:creationId xmlns:p14="http://schemas.microsoft.com/office/powerpoint/2010/main" val="31994147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26637303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0</TotalTime>
  <Words>1666</Words>
  <Application>Microsoft Office PowerPoint</Application>
  <PresentationFormat>On-screen Show (4:3)</PresentationFormat>
  <Paragraphs>127</Paragraphs>
  <Slides>13</Slides>
  <Notes>10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Concourse</vt:lpstr>
      <vt:lpstr>Career Planning with Credentials </vt:lpstr>
      <vt:lpstr>Introduction </vt:lpstr>
      <vt:lpstr>Broader structural changes impacting on the world of work</vt:lpstr>
      <vt:lpstr>Opportunities</vt:lpstr>
      <vt:lpstr> Challenges I may confront in securing my dream job </vt:lpstr>
      <vt:lpstr>Challenges for future workers </vt:lpstr>
      <vt:lpstr>How I might respond to these challenges</vt:lpstr>
      <vt:lpstr>Advantages of Digital Era</vt:lpstr>
      <vt:lpstr>Potential areas that humans can take advantage</vt:lpstr>
      <vt:lpstr>Employees are still vital</vt:lpstr>
      <vt:lpstr>Conclusion </vt:lpstr>
      <vt:lpstr>References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2019-06-10T03:28:10Z</dcterms:created>
  <dcterms:modified xsi:type="dcterms:W3CDTF">2019-08-13T22:18:19Z</dcterms:modified>
</cp:coreProperties>
</file>